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4" r:id="rId1"/>
  </p:sldMasterIdLst>
  <p:sldIdLst>
    <p:sldId id="257" r:id="rId2"/>
    <p:sldId id="275" r:id="rId3"/>
    <p:sldId id="265" r:id="rId4"/>
    <p:sldId id="258" r:id="rId5"/>
    <p:sldId id="259" r:id="rId6"/>
    <p:sldId id="266" r:id="rId7"/>
    <p:sldId id="267" r:id="rId8"/>
    <p:sldId id="268" r:id="rId9"/>
    <p:sldId id="260" r:id="rId10"/>
    <p:sldId id="262" r:id="rId11"/>
    <p:sldId id="263" r:id="rId12"/>
    <p:sldId id="264" r:id="rId13"/>
    <p:sldId id="269" r:id="rId14"/>
    <p:sldId id="270" r:id="rId15"/>
    <p:sldId id="271" r:id="rId16"/>
    <p:sldId id="272" r:id="rId17"/>
    <p:sldId id="273" r:id="rId18"/>
    <p:sldId id="274" r:id="rId19"/>
    <p:sldId id="277" r:id="rId20"/>
    <p:sldId id="276" r:id="rId21"/>
    <p:sldId id="278" r:id="rId2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ção Padrão" id="{7F459289-B772-4E36-94F9-431090B79B4F}">
          <p14:sldIdLst>
            <p14:sldId id="257"/>
            <p14:sldId id="275"/>
            <p14:sldId id="265"/>
            <p14:sldId id="258"/>
            <p14:sldId id="259"/>
            <p14:sldId id="266"/>
            <p14:sldId id="267"/>
            <p14:sldId id="268"/>
            <p14:sldId id="260"/>
            <p14:sldId id="262"/>
            <p14:sldId id="263"/>
            <p14:sldId id="264"/>
            <p14:sldId id="269"/>
            <p14:sldId id="270"/>
            <p14:sldId id="271"/>
            <p14:sldId id="272"/>
            <p14:sldId id="273"/>
            <p14:sldId id="274"/>
            <p14:sldId id="277"/>
            <p14:sldId id="276"/>
            <p14:sldId id="27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FFA04"/>
    <a:srgbClr val="0985F5"/>
    <a:srgbClr val="7F7F7F"/>
    <a:srgbClr val="AF0917"/>
    <a:srgbClr val="5F403E"/>
    <a:srgbClr val="FFD230"/>
    <a:srgbClr val="A0D452"/>
    <a:srgbClr val="35B9B2"/>
    <a:srgbClr val="F81F1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15" autoAdjust="0"/>
    <p:restoredTop sz="94660"/>
  </p:normalViewPr>
  <p:slideViewPr>
    <p:cSldViewPr snapToGrid="0" showGuides="1">
      <p:cViewPr varScale="1">
        <p:scale>
          <a:sx n="112" d="100"/>
          <a:sy n="112" d="100"/>
        </p:scale>
        <p:origin x="1506" y="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23"/>
            <a:ext cx="9144000" cy="6858000"/>
          </a:xfrm>
          <a:prstGeom prst="rect">
            <a:avLst/>
          </a:prstGeom>
        </p:spPr>
      </p:pic>
      <p:sp>
        <p:nvSpPr>
          <p:cNvPr id="9" name="Retângulo 8"/>
          <p:cNvSpPr/>
          <p:nvPr userDrawn="1"/>
        </p:nvSpPr>
        <p:spPr>
          <a:xfrm>
            <a:off x="5820355" y="6249725"/>
            <a:ext cx="3244132" cy="548640"/>
          </a:xfrm>
          <a:prstGeom prst="rect">
            <a:avLst/>
          </a:prstGeom>
          <a:solidFill>
            <a:srgbClr val="AF0917"/>
          </a:solidFill>
          <a:ln>
            <a:solidFill>
              <a:srgbClr val="AF09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Imagem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1308" y="6303902"/>
            <a:ext cx="2902226" cy="47001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A8FB4-ED44-4D05-B198-27467FCBC54D}" type="datetimeFigureOut">
              <a:rPr lang="pt-BR" smtClean="0"/>
              <a:t>07/11/2021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6CA9E-2D5F-40E7-B8FB-6BAE5B751AB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670278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A8FB4-ED44-4D05-B198-27467FCBC54D}" type="datetimeFigureOut">
              <a:rPr lang="pt-BR" smtClean="0"/>
              <a:t>07/11/2021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6CA9E-2D5F-40E7-B8FB-6BAE5B751AB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899582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A8FB4-ED44-4D05-B198-27467FCBC54D}" type="datetimeFigureOut">
              <a:rPr lang="pt-BR" smtClean="0"/>
              <a:t>07/11/2021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6CA9E-2D5F-40E7-B8FB-6BAE5B751AB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271391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9" name="Retângulo 8"/>
          <p:cNvSpPr/>
          <p:nvPr userDrawn="1"/>
        </p:nvSpPr>
        <p:spPr>
          <a:xfrm>
            <a:off x="5820355" y="6249725"/>
            <a:ext cx="3244132" cy="548640"/>
          </a:xfrm>
          <a:prstGeom prst="rect">
            <a:avLst/>
          </a:prstGeom>
          <a:solidFill>
            <a:srgbClr val="AF0917"/>
          </a:solidFill>
          <a:ln>
            <a:solidFill>
              <a:srgbClr val="AF09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Imagem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4797" y="6289035"/>
            <a:ext cx="2902226" cy="47001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A8FB4-ED44-4D05-B198-27467FCBC54D}" type="datetimeFigureOut">
              <a:rPr lang="pt-BR" smtClean="0"/>
              <a:t>07/11/2021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6CA9E-2D5F-40E7-B8FB-6BAE5B751AB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172345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A8FB4-ED44-4D05-B198-27467FCBC54D}" type="datetimeFigureOut">
              <a:rPr lang="pt-BR" smtClean="0"/>
              <a:t>07/11/2021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6CA9E-2D5F-40E7-B8FB-6BAE5B751AB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756968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A8FB4-ED44-4D05-B198-27467FCBC54D}" type="datetimeFigureOut">
              <a:rPr lang="pt-BR" smtClean="0"/>
              <a:t>07/11/2021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6CA9E-2D5F-40E7-B8FB-6BAE5B751AB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794990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A8FB4-ED44-4D05-B198-27467FCBC54D}" type="datetimeFigureOut">
              <a:rPr lang="pt-BR" smtClean="0"/>
              <a:t>07/11/2021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6CA9E-2D5F-40E7-B8FB-6BAE5B751AB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153627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A8FB4-ED44-4D05-B198-27467FCBC54D}" type="datetimeFigureOut">
              <a:rPr lang="pt-BR" smtClean="0"/>
              <a:t>07/11/2021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6CA9E-2D5F-40E7-B8FB-6BAE5B751AB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506352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A8FB4-ED44-4D05-B198-27467FCBC54D}" type="datetimeFigureOut">
              <a:rPr lang="pt-BR" smtClean="0"/>
              <a:t>07/11/2021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6CA9E-2D5F-40E7-B8FB-6BAE5B751AB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575634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A8FB4-ED44-4D05-B198-27467FCBC54D}" type="datetimeFigureOut">
              <a:rPr lang="pt-BR" smtClean="0"/>
              <a:t>07/11/2021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6CA9E-2D5F-40E7-B8FB-6BAE5B751AB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256668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A8FB4-ED44-4D05-B198-27467FCBC54D}" type="datetimeFigureOut">
              <a:rPr lang="pt-BR" smtClean="0"/>
              <a:t>07/11/2021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6CA9E-2D5F-40E7-B8FB-6BAE5B751AB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106764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BA8FB4-ED44-4D05-B198-27467FCBC54D}" type="datetimeFigureOut">
              <a:rPr lang="pt-BR" smtClean="0"/>
              <a:t>07/11/2021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26CA9E-2D5F-40E7-B8FB-6BAE5B751AB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118379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pt-BR" sz="2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ESTRUTURAÇÃO DE UMA BASE DE DADOS VOLTADA AO TREINAMENTOS DE MODELOS DE RECONHECIMENTO DE SINAIS DE LIBRAS</a:t>
            </a:r>
            <a:br>
              <a:rPr lang="pt-BR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endParaRPr lang="pt-BR" dirty="0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25849C23-FB81-4834-B332-4207A944BEF8}"/>
              </a:ext>
            </a:extLst>
          </p:cNvPr>
          <p:cNvSpPr/>
          <p:nvPr/>
        </p:nvSpPr>
        <p:spPr>
          <a:xfrm>
            <a:off x="4345536" y="4915240"/>
            <a:ext cx="3324314" cy="820397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>
                <a:ln w="12700"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chemeClr val="tx1"/>
                </a:solidFill>
              </a:rPr>
              <a:t>Carlos Augusto Hubert</a:t>
            </a:r>
          </a:p>
          <a:p>
            <a:pPr algn="ctr"/>
            <a:r>
              <a:rPr lang="pt-BR" sz="2400" dirty="0">
                <a:ln w="12700"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chemeClr val="tx1"/>
                </a:solidFill>
              </a:rPr>
              <a:t>Mateus Rocha Pereira</a:t>
            </a:r>
          </a:p>
        </p:txBody>
      </p:sp>
    </p:spTree>
    <p:extLst>
      <p:ext uri="{BB962C8B-B14F-4D97-AF65-F5344CB8AC3E}">
        <p14:creationId xmlns:p14="http://schemas.microsoft.com/office/powerpoint/2010/main" val="29010878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6C923A20-E795-4783-8AEF-C537274622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388" y="1110933"/>
            <a:ext cx="2801038" cy="188181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7A28E7C9-53BD-4D3C-A2A4-CD18BCF5C218}"/>
              </a:ext>
            </a:extLst>
          </p:cNvPr>
          <p:cNvSpPr txBox="1"/>
          <p:nvPr/>
        </p:nvSpPr>
        <p:spPr>
          <a:xfrm>
            <a:off x="540564" y="3122870"/>
            <a:ext cx="2302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Configuração de mãos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1EFD48B3-C33D-4CAC-B7D1-10697BBA8E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1573" y="1107339"/>
            <a:ext cx="2801038" cy="188181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245E3051-BB09-4590-8B2D-F29E62DBE5D1}"/>
              </a:ext>
            </a:extLst>
          </p:cNvPr>
          <p:cNvSpPr txBox="1"/>
          <p:nvPr/>
        </p:nvSpPr>
        <p:spPr>
          <a:xfrm>
            <a:off x="6362357" y="3119276"/>
            <a:ext cx="2174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Ponto de articulação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D06B1E23-3899-47A1-AAA0-162A4E5446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388" y="3622327"/>
            <a:ext cx="2801038" cy="188181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21160978-1161-449F-8F1B-C550335B74CF}"/>
              </a:ext>
            </a:extLst>
          </p:cNvPr>
          <p:cNvSpPr txBox="1"/>
          <p:nvPr/>
        </p:nvSpPr>
        <p:spPr>
          <a:xfrm>
            <a:off x="884258" y="5632326"/>
            <a:ext cx="1615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Movimentação</a:t>
            </a: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07EA0720-D251-4BB3-BBE2-42BE40D2E6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1573" y="3622327"/>
            <a:ext cx="2801038" cy="188181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E3A4BF30-1FBD-460D-8806-0542086B39A7}"/>
              </a:ext>
            </a:extLst>
          </p:cNvPr>
          <p:cNvSpPr txBox="1"/>
          <p:nvPr/>
        </p:nvSpPr>
        <p:spPr>
          <a:xfrm>
            <a:off x="6367484" y="5637858"/>
            <a:ext cx="2169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Orientação de mãos</a:t>
            </a:r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1411B036-6AF6-4B0D-838E-C608CFE5AF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26533" y="2351801"/>
            <a:ext cx="2690934" cy="15349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1" name="CaixaDeTexto 20">
            <a:extLst>
              <a:ext uri="{FF2B5EF4-FFF2-40B4-BE49-F238E27FC236}">
                <a16:creationId xmlns:a16="http://schemas.microsoft.com/office/drawing/2014/main" id="{917C2055-ED7F-4820-BEC1-9E2DE804FBAF}"/>
              </a:ext>
            </a:extLst>
          </p:cNvPr>
          <p:cNvSpPr txBox="1"/>
          <p:nvPr/>
        </p:nvSpPr>
        <p:spPr>
          <a:xfrm>
            <a:off x="3686796" y="4009420"/>
            <a:ext cx="1770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Expressão faciais</a:t>
            </a: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51424855-85EF-48CE-BC90-3B9302962D03}"/>
              </a:ext>
            </a:extLst>
          </p:cNvPr>
          <p:cNvSpPr/>
          <p:nvPr/>
        </p:nvSpPr>
        <p:spPr>
          <a:xfrm>
            <a:off x="1" y="0"/>
            <a:ext cx="9144000" cy="786213"/>
          </a:xfrm>
          <a:prstGeom prst="rect">
            <a:avLst/>
          </a:prstGeom>
          <a:solidFill>
            <a:srgbClr val="AF09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Título 1">
            <a:extLst>
              <a:ext uri="{FF2B5EF4-FFF2-40B4-BE49-F238E27FC236}">
                <a16:creationId xmlns:a16="http://schemas.microsoft.com/office/drawing/2014/main" id="{12E6788A-B6F0-4CC1-AECC-824214620A0A}"/>
              </a:ext>
            </a:extLst>
          </p:cNvPr>
          <p:cNvSpPr txBox="1">
            <a:spLocks/>
          </p:cNvSpPr>
          <p:nvPr/>
        </p:nvSpPr>
        <p:spPr>
          <a:xfrm>
            <a:off x="628650" y="0"/>
            <a:ext cx="7886700" cy="786213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b="1" dirty="0">
                <a:solidFill>
                  <a:schemeClr val="bg1"/>
                </a:solidFill>
              </a:rPr>
              <a:t>Fundamentação Teórica</a:t>
            </a:r>
          </a:p>
        </p:txBody>
      </p:sp>
    </p:spTree>
    <p:extLst>
      <p:ext uri="{BB962C8B-B14F-4D97-AF65-F5344CB8AC3E}">
        <p14:creationId xmlns:p14="http://schemas.microsoft.com/office/powerpoint/2010/main" val="27437013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3863D401-A0CF-4CF6-A781-EBD0606F42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108" y="1048148"/>
            <a:ext cx="3909729" cy="319370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150" name="Picture 6" descr="Visão computacional: O que é? Como funciona?">
            <a:extLst>
              <a:ext uri="{FF2B5EF4-FFF2-40B4-BE49-F238E27FC236}">
                <a16:creationId xmlns:a16="http://schemas.microsoft.com/office/drawing/2014/main" id="{A590C12D-102F-4DE6-80DD-2271BA013F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4277" y="3223900"/>
            <a:ext cx="4553347" cy="255746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136221A1-DC0E-4153-83A0-DFADE2374462}"/>
              </a:ext>
            </a:extLst>
          </p:cNvPr>
          <p:cNvSpPr txBox="1"/>
          <p:nvPr/>
        </p:nvSpPr>
        <p:spPr>
          <a:xfrm>
            <a:off x="946253" y="4241851"/>
            <a:ext cx="2723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Processamento de Imagem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83C5B591-143B-4BFE-9ED0-4BD0A1343C7C}"/>
              </a:ext>
            </a:extLst>
          </p:cNvPr>
          <p:cNvSpPr txBox="1"/>
          <p:nvPr/>
        </p:nvSpPr>
        <p:spPr>
          <a:xfrm>
            <a:off x="5570975" y="5781363"/>
            <a:ext cx="2159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Visão Computacional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27BA611B-A807-42DB-95F2-F138C624A07A}"/>
              </a:ext>
            </a:extLst>
          </p:cNvPr>
          <p:cNvSpPr/>
          <p:nvPr/>
        </p:nvSpPr>
        <p:spPr>
          <a:xfrm>
            <a:off x="1" y="0"/>
            <a:ext cx="9144000" cy="786213"/>
          </a:xfrm>
          <a:prstGeom prst="rect">
            <a:avLst/>
          </a:prstGeom>
          <a:solidFill>
            <a:srgbClr val="AF09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84D864E1-5B7D-4142-B7B0-FD448422B43B}"/>
              </a:ext>
            </a:extLst>
          </p:cNvPr>
          <p:cNvSpPr txBox="1">
            <a:spLocks/>
          </p:cNvSpPr>
          <p:nvPr/>
        </p:nvSpPr>
        <p:spPr>
          <a:xfrm>
            <a:off x="628650" y="0"/>
            <a:ext cx="7886700" cy="786213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b="1" dirty="0">
                <a:solidFill>
                  <a:schemeClr val="bg1"/>
                </a:solidFill>
              </a:rPr>
              <a:t>Fundamentação Teórica</a:t>
            </a:r>
          </a:p>
        </p:txBody>
      </p:sp>
    </p:spTree>
    <p:extLst>
      <p:ext uri="{BB962C8B-B14F-4D97-AF65-F5344CB8AC3E}">
        <p14:creationId xmlns:p14="http://schemas.microsoft.com/office/powerpoint/2010/main" val="7574457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6" name="Picture 8">
            <a:extLst>
              <a:ext uri="{FF2B5EF4-FFF2-40B4-BE49-F238E27FC236}">
                <a16:creationId xmlns:a16="http://schemas.microsoft.com/office/drawing/2014/main" id="{5A996D05-D841-4683-BF28-93DFED726B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659" y="1214321"/>
            <a:ext cx="4177008" cy="25821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2AD500BD-9A11-431B-A9D1-7445214EDD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1518" y="2751746"/>
            <a:ext cx="3383947" cy="286058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6C658847-3A27-4C21-85E6-223B2AA9F7B9}"/>
              </a:ext>
            </a:extLst>
          </p:cNvPr>
          <p:cNvSpPr txBox="1"/>
          <p:nvPr/>
        </p:nvSpPr>
        <p:spPr>
          <a:xfrm>
            <a:off x="1331841" y="3796471"/>
            <a:ext cx="25806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Tipos primitivos de dados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30546915-AFDC-4F60-A7E6-D7BCB0DD08C7}"/>
              </a:ext>
            </a:extLst>
          </p:cNvPr>
          <p:cNvSpPr txBox="1"/>
          <p:nvPr/>
        </p:nvSpPr>
        <p:spPr>
          <a:xfrm>
            <a:off x="5561028" y="5612327"/>
            <a:ext cx="2931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Tipos de ordenação de dados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46C3D3D6-23A3-4E2F-879C-73A355DAB5B6}"/>
              </a:ext>
            </a:extLst>
          </p:cNvPr>
          <p:cNvSpPr/>
          <p:nvPr/>
        </p:nvSpPr>
        <p:spPr>
          <a:xfrm>
            <a:off x="1" y="0"/>
            <a:ext cx="9144000" cy="786213"/>
          </a:xfrm>
          <a:prstGeom prst="rect">
            <a:avLst/>
          </a:prstGeom>
          <a:solidFill>
            <a:srgbClr val="AF09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FCAD0CA2-7D61-4F9B-89E7-E72E935EAA94}"/>
              </a:ext>
            </a:extLst>
          </p:cNvPr>
          <p:cNvSpPr txBox="1">
            <a:spLocks/>
          </p:cNvSpPr>
          <p:nvPr/>
        </p:nvSpPr>
        <p:spPr>
          <a:xfrm>
            <a:off x="628650" y="0"/>
            <a:ext cx="7886700" cy="786213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b="1" dirty="0">
                <a:solidFill>
                  <a:schemeClr val="bg1"/>
                </a:solidFill>
              </a:rPr>
              <a:t>Fundamentação Teórica</a:t>
            </a:r>
          </a:p>
        </p:txBody>
      </p:sp>
    </p:spTree>
    <p:extLst>
      <p:ext uri="{BB962C8B-B14F-4D97-AF65-F5344CB8AC3E}">
        <p14:creationId xmlns:p14="http://schemas.microsoft.com/office/powerpoint/2010/main" val="24824391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>
            <a:extLst>
              <a:ext uri="{FF2B5EF4-FFF2-40B4-BE49-F238E27FC236}">
                <a16:creationId xmlns:a16="http://schemas.microsoft.com/office/drawing/2014/main" id="{8B5EF303-817D-4C30-85D7-AE48FE678B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2897" y="928534"/>
            <a:ext cx="3294997" cy="227793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</p:pic>
      <p:pic>
        <p:nvPicPr>
          <p:cNvPr id="10243" name="Picture 3">
            <a:extLst>
              <a:ext uri="{FF2B5EF4-FFF2-40B4-BE49-F238E27FC236}">
                <a16:creationId xmlns:a16="http://schemas.microsoft.com/office/drawing/2014/main" id="{1F070E78-7BDC-47BA-BAA7-316A78D530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2896" y="4933800"/>
            <a:ext cx="3294997" cy="1137986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>
            <a:extLst>
              <a:ext uri="{FF2B5EF4-FFF2-40B4-BE49-F238E27FC236}">
                <a16:creationId xmlns:a16="http://schemas.microsoft.com/office/drawing/2014/main" id="{38498C55-7818-48C9-A736-265968F276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2899" y="3383201"/>
            <a:ext cx="3294996" cy="1356459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5" name="Picture 5">
            <a:extLst>
              <a:ext uri="{FF2B5EF4-FFF2-40B4-BE49-F238E27FC236}">
                <a16:creationId xmlns:a16="http://schemas.microsoft.com/office/drawing/2014/main" id="{44DF8EC9-6B02-4390-8525-9A36B98B25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3508" y="3461535"/>
            <a:ext cx="2791561" cy="2610251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>
            <a:extLst>
              <a:ext uri="{FF2B5EF4-FFF2-40B4-BE49-F238E27FC236}">
                <a16:creationId xmlns:a16="http://schemas.microsoft.com/office/drawing/2014/main" id="{1B08D425-C0CE-45DC-831A-B377A9E447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3508" y="928534"/>
            <a:ext cx="2791561" cy="2277936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19E1B972-059F-4C3A-A5F6-E643085E4FB7}"/>
              </a:ext>
            </a:extLst>
          </p:cNvPr>
          <p:cNvSpPr/>
          <p:nvPr/>
        </p:nvSpPr>
        <p:spPr>
          <a:xfrm>
            <a:off x="1" y="0"/>
            <a:ext cx="9144000" cy="786213"/>
          </a:xfrm>
          <a:prstGeom prst="rect">
            <a:avLst/>
          </a:prstGeom>
          <a:solidFill>
            <a:srgbClr val="AF09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8A81386E-F8AE-4C63-BDB4-2D6FCDE3680D}"/>
              </a:ext>
            </a:extLst>
          </p:cNvPr>
          <p:cNvSpPr txBox="1">
            <a:spLocks/>
          </p:cNvSpPr>
          <p:nvPr/>
        </p:nvSpPr>
        <p:spPr>
          <a:xfrm>
            <a:off x="628650" y="0"/>
            <a:ext cx="7886700" cy="786213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b="1" dirty="0">
                <a:solidFill>
                  <a:schemeClr val="bg1"/>
                </a:solidFill>
              </a:rPr>
              <a:t>Fundamentação Teórica</a:t>
            </a:r>
          </a:p>
        </p:txBody>
      </p:sp>
    </p:spTree>
    <p:extLst>
      <p:ext uri="{BB962C8B-B14F-4D97-AF65-F5344CB8AC3E}">
        <p14:creationId xmlns:p14="http://schemas.microsoft.com/office/powerpoint/2010/main" val="7017669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52A77A-6D6F-41AB-9108-6C2013AB0BBC}"/>
              </a:ext>
            </a:extLst>
          </p:cNvPr>
          <p:cNvSpPr txBox="1">
            <a:spLocks/>
          </p:cNvSpPr>
          <p:nvPr/>
        </p:nvSpPr>
        <p:spPr>
          <a:xfrm>
            <a:off x="623888" y="1709738"/>
            <a:ext cx="7886700" cy="2852737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 dirty="0"/>
              <a:t>Metodologia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F436F77F-ACD5-4E29-A77F-B7149CF850BA}"/>
              </a:ext>
            </a:extLst>
          </p:cNvPr>
          <p:cNvSpPr/>
          <p:nvPr/>
        </p:nvSpPr>
        <p:spPr>
          <a:xfrm>
            <a:off x="1" y="0"/>
            <a:ext cx="9144000" cy="786213"/>
          </a:xfrm>
          <a:prstGeom prst="rect">
            <a:avLst/>
          </a:prstGeom>
          <a:solidFill>
            <a:srgbClr val="AF09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036817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>
            <a:extLst>
              <a:ext uri="{FF2B5EF4-FFF2-40B4-BE49-F238E27FC236}">
                <a16:creationId xmlns:a16="http://schemas.microsoft.com/office/drawing/2014/main" id="{D67311F4-D616-4A14-8EE7-32CECAD4BA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6358" y="1109822"/>
            <a:ext cx="4231641" cy="168384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>
            <a:extLst>
              <a:ext uri="{FF2B5EF4-FFF2-40B4-BE49-F238E27FC236}">
                <a16:creationId xmlns:a16="http://schemas.microsoft.com/office/drawing/2014/main" id="{D7E944F1-8246-40B6-B10C-9D23F5ADBF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910" y="3101549"/>
            <a:ext cx="4320539" cy="270033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>
            <a:extLst>
              <a:ext uri="{FF2B5EF4-FFF2-40B4-BE49-F238E27FC236}">
                <a16:creationId xmlns:a16="http://schemas.microsoft.com/office/drawing/2014/main" id="{555587C7-9C62-405E-B7F8-BF5580245D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0633" y="3101548"/>
            <a:ext cx="4050506" cy="270033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451D3AA7-32E6-4E41-B8EA-A311BE8824A4}"/>
              </a:ext>
            </a:extLst>
          </p:cNvPr>
          <p:cNvSpPr/>
          <p:nvPr/>
        </p:nvSpPr>
        <p:spPr>
          <a:xfrm>
            <a:off x="1" y="0"/>
            <a:ext cx="9144000" cy="786213"/>
          </a:xfrm>
          <a:prstGeom prst="rect">
            <a:avLst/>
          </a:prstGeom>
          <a:solidFill>
            <a:srgbClr val="AF09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38E3546C-A270-408F-BDE5-CCC13F3C390D}"/>
              </a:ext>
            </a:extLst>
          </p:cNvPr>
          <p:cNvSpPr txBox="1">
            <a:spLocks/>
          </p:cNvSpPr>
          <p:nvPr/>
        </p:nvSpPr>
        <p:spPr>
          <a:xfrm>
            <a:off x="628650" y="0"/>
            <a:ext cx="7886700" cy="786213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b="1" dirty="0">
                <a:solidFill>
                  <a:schemeClr val="bg1"/>
                </a:solidFill>
              </a:rPr>
              <a:t>Metodologia</a:t>
            </a:r>
          </a:p>
        </p:txBody>
      </p:sp>
    </p:spTree>
    <p:extLst>
      <p:ext uri="{BB962C8B-B14F-4D97-AF65-F5344CB8AC3E}">
        <p14:creationId xmlns:p14="http://schemas.microsoft.com/office/powerpoint/2010/main" val="27491320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EFDCDC-B6F2-49DE-BEB8-E1A75A68FF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074430"/>
            <a:ext cx="7886700" cy="1325563"/>
          </a:xfrm>
        </p:spPr>
        <p:txBody>
          <a:bodyPr/>
          <a:lstStyle/>
          <a:p>
            <a:r>
              <a:rPr lang="pt-BR" dirty="0"/>
              <a:t>Etapas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CEB4B3B-F55B-4788-9A57-3AB8D0BD37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2270007"/>
            <a:ext cx="4997450" cy="3182211"/>
          </a:xfrm>
        </p:spPr>
        <p:txBody>
          <a:bodyPr/>
          <a:lstStyle/>
          <a:p>
            <a:r>
              <a:rPr lang="pt-BR" dirty="0"/>
              <a:t>Sinais</a:t>
            </a:r>
          </a:p>
          <a:p>
            <a:r>
              <a:rPr lang="pt-BR" dirty="0"/>
              <a:t>Arquitetura de dados</a:t>
            </a:r>
          </a:p>
          <a:p>
            <a:r>
              <a:rPr lang="pt-BR" dirty="0" err="1"/>
              <a:t>OpenCV</a:t>
            </a:r>
            <a:r>
              <a:rPr lang="pt-BR" dirty="0"/>
              <a:t> e </a:t>
            </a:r>
            <a:r>
              <a:rPr lang="pt-BR" dirty="0" err="1"/>
              <a:t>MediaPipe</a:t>
            </a:r>
            <a:endParaRPr lang="pt-BR" dirty="0"/>
          </a:p>
          <a:p>
            <a:r>
              <a:rPr lang="pt-BR" dirty="0"/>
              <a:t>Ciclos de captura</a:t>
            </a:r>
          </a:p>
          <a:p>
            <a:r>
              <a:rPr lang="pt-BR" dirty="0"/>
              <a:t>Estruturação da base de dados</a:t>
            </a:r>
          </a:p>
          <a:p>
            <a:r>
              <a:rPr lang="pt-BR" dirty="0"/>
              <a:t>Método avaliativo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41D62832-5F1F-4A06-9EDA-E8B76F9316F5}"/>
              </a:ext>
            </a:extLst>
          </p:cNvPr>
          <p:cNvSpPr/>
          <p:nvPr/>
        </p:nvSpPr>
        <p:spPr>
          <a:xfrm>
            <a:off x="1" y="0"/>
            <a:ext cx="9144000" cy="786213"/>
          </a:xfrm>
          <a:prstGeom prst="rect">
            <a:avLst/>
          </a:prstGeom>
          <a:solidFill>
            <a:srgbClr val="AF09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347EE4ED-A760-420F-9E75-6AF125A7F01D}"/>
              </a:ext>
            </a:extLst>
          </p:cNvPr>
          <p:cNvSpPr txBox="1">
            <a:spLocks/>
          </p:cNvSpPr>
          <p:nvPr/>
        </p:nvSpPr>
        <p:spPr>
          <a:xfrm>
            <a:off x="628650" y="0"/>
            <a:ext cx="7886700" cy="786213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b="1" dirty="0">
                <a:solidFill>
                  <a:schemeClr val="bg1"/>
                </a:solidFill>
              </a:rPr>
              <a:t>Metodologia</a:t>
            </a:r>
          </a:p>
        </p:txBody>
      </p:sp>
    </p:spTree>
    <p:extLst>
      <p:ext uri="{BB962C8B-B14F-4D97-AF65-F5344CB8AC3E}">
        <p14:creationId xmlns:p14="http://schemas.microsoft.com/office/powerpoint/2010/main" val="42717638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52A77A-6D6F-41AB-9108-6C2013AB0BBC}"/>
              </a:ext>
            </a:extLst>
          </p:cNvPr>
          <p:cNvSpPr txBox="1">
            <a:spLocks/>
          </p:cNvSpPr>
          <p:nvPr/>
        </p:nvSpPr>
        <p:spPr>
          <a:xfrm>
            <a:off x="623888" y="1709738"/>
            <a:ext cx="7886700" cy="2852737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 dirty="0"/>
              <a:t>Considerações Finais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824C1F00-5A3A-43A3-A16E-55DD496DC557}"/>
              </a:ext>
            </a:extLst>
          </p:cNvPr>
          <p:cNvSpPr/>
          <p:nvPr/>
        </p:nvSpPr>
        <p:spPr>
          <a:xfrm>
            <a:off x="1" y="0"/>
            <a:ext cx="9144000" cy="786213"/>
          </a:xfrm>
          <a:prstGeom prst="rect">
            <a:avLst/>
          </a:prstGeom>
          <a:solidFill>
            <a:srgbClr val="AF09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835711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6C71297-3E9A-4B3D-8A64-B849D02F0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4050" y="2602309"/>
            <a:ext cx="2419350" cy="1653382"/>
          </a:xfrm>
        </p:spPr>
        <p:txBody>
          <a:bodyPr>
            <a:normAutofit fontScale="90000"/>
          </a:bodyPr>
          <a:lstStyle/>
          <a:p>
            <a:pPr algn="ctr"/>
            <a:r>
              <a:rPr lang="pt-BR" dirty="0"/>
              <a:t>Obrigado pela atenção</a:t>
            </a: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83743499-A316-4D92-B481-62E9265B80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9950" y="1452562"/>
            <a:ext cx="3810000" cy="3952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19F572EC-980C-49C9-9DF7-98ECFBA7974C}"/>
              </a:ext>
            </a:extLst>
          </p:cNvPr>
          <p:cNvSpPr/>
          <p:nvPr/>
        </p:nvSpPr>
        <p:spPr>
          <a:xfrm>
            <a:off x="1" y="0"/>
            <a:ext cx="9144000" cy="786213"/>
          </a:xfrm>
          <a:prstGeom prst="rect">
            <a:avLst/>
          </a:prstGeom>
          <a:solidFill>
            <a:srgbClr val="AF09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60529598-2C66-47D8-BC77-6B3135D8CF6F}"/>
              </a:ext>
            </a:extLst>
          </p:cNvPr>
          <p:cNvSpPr txBox="1">
            <a:spLocks/>
          </p:cNvSpPr>
          <p:nvPr/>
        </p:nvSpPr>
        <p:spPr>
          <a:xfrm>
            <a:off x="628650" y="0"/>
            <a:ext cx="7886700" cy="786213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b="1" dirty="0">
                <a:solidFill>
                  <a:schemeClr val="bg1"/>
                </a:solidFill>
              </a:rPr>
              <a:t>Considerações Finais</a:t>
            </a:r>
          </a:p>
        </p:txBody>
      </p:sp>
    </p:spTree>
    <p:extLst>
      <p:ext uri="{BB962C8B-B14F-4D97-AF65-F5344CB8AC3E}">
        <p14:creationId xmlns:p14="http://schemas.microsoft.com/office/powerpoint/2010/main" val="23370034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52A77A-6D6F-41AB-9108-6C2013AB0BBC}"/>
              </a:ext>
            </a:extLst>
          </p:cNvPr>
          <p:cNvSpPr txBox="1">
            <a:spLocks/>
          </p:cNvSpPr>
          <p:nvPr/>
        </p:nvSpPr>
        <p:spPr>
          <a:xfrm>
            <a:off x="623888" y="1709738"/>
            <a:ext cx="7886700" cy="2852737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 dirty="0"/>
              <a:t>Referências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824C1F00-5A3A-43A3-A16E-55DD496DC557}"/>
              </a:ext>
            </a:extLst>
          </p:cNvPr>
          <p:cNvSpPr/>
          <p:nvPr/>
        </p:nvSpPr>
        <p:spPr>
          <a:xfrm>
            <a:off x="1" y="0"/>
            <a:ext cx="9144000" cy="786213"/>
          </a:xfrm>
          <a:prstGeom prst="rect">
            <a:avLst/>
          </a:prstGeom>
          <a:solidFill>
            <a:srgbClr val="AF09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269281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E52CF3CC-DE3B-448D-B5F6-2014361AD020}"/>
              </a:ext>
            </a:extLst>
          </p:cNvPr>
          <p:cNvSpPr/>
          <p:nvPr/>
        </p:nvSpPr>
        <p:spPr>
          <a:xfrm>
            <a:off x="1" y="0"/>
            <a:ext cx="9144000" cy="786213"/>
          </a:xfrm>
          <a:prstGeom prst="rect">
            <a:avLst/>
          </a:prstGeom>
          <a:solidFill>
            <a:srgbClr val="AF09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F6F30A29-BA60-4756-8DD2-0EC5A50291B6}"/>
              </a:ext>
            </a:extLst>
          </p:cNvPr>
          <p:cNvSpPr txBox="1">
            <a:spLocks/>
          </p:cNvSpPr>
          <p:nvPr/>
        </p:nvSpPr>
        <p:spPr>
          <a:xfrm>
            <a:off x="628650" y="0"/>
            <a:ext cx="7886700" cy="786213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b="1" dirty="0">
                <a:solidFill>
                  <a:schemeClr val="bg1"/>
                </a:solidFill>
              </a:rPr>
              <a:t>Roteiro</a:t>
            </a:r>
          </a:p>
        </p:txBody>
      </p:sp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029D28E4-CEDE-4AB6-8BB0-1ED453E78B5E}"/>
              </a:ext>
            </a:extLst>
          </p:cNvPr>
          <p:cNvSpPr txBox="1">
            <a:spLocks/>
          </p:cNvSpPr>
          <p:nvPr/>
        </p:nvSpPr>
        <p:spPr>
          <a:xfrm>
            <a:off x="628650" y="2270007"/>
            <a:ext cx="4997450" cy="318221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Introdução</a:t>
            </a:r>
          </a:p>
          <a:p>
            <a:r>
              <a:rPr lang="pt-BR" dirty="0"/>
              <a:t>Fundamentação Teórica</a:t>
            </a:r>
          </a:p>
          <a:p>
            <a:r>
              <a:rPr lang="pt-BR" dirty="0"/>
              <a:t>Metodologia</a:t>
            </a:r>
          </a:p>
          <a:p>
            <a:r>
              <a:rPr lang="pt-BR" dirty="0"/>
              <a:t>Considerações Finais</a:t>
            </a:r>
          </a:p>
          <a:p>
            <a:r>
              <a:rPr lang="pt-BR" dirty="0"/>
              <a:t>Referências</a:t>
            </a:r>
          </a:p>
        </p:txBody>
      </p:sp>
    </p:spTree>
    <p:extLst>
      <p:ext uri="{BB962C8B-B14F-4D97-AF65-F5344CB8AC3E}">
        <p14:creationId xmlns:p14="http://schemas.microsoft.com/office/powerpoint/2010/main" val="26456176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19F572EC-980C-49C9-9DF7-98ECFBA7974C}"/>
              </a:ext>
            </a:extLst>
          </p:cNvPr>
          <p:cNvSpPr/>
          <p:nvPr/>
        </p:nvSpPr>
        <p:spPr>
          <a:xfrm>
            <a:off x="1" y="0"/>
            <a:ext cx="9144000" cy="786213"/>
          </a:xfrm>
          <a:prstGeom prst="rect">
            <a:avLst/>
          </a:prstGeom>
          <a:solidFill>
            <a:srgbClr val="AF09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60529598-2C66-47D8-BC77-6B3135D8CF6F}"/>
              </a:ext>
            </a:extLst>
          </p:cNvPr>
          <p:cNvSpPr txBox="1">
            <a:spLocks/>
          </p:cNvSpPr>
          <p:nvPr/>
        </p:nvSpPr>
        <p:spPr>
          <a:xfrm>
            <a:off x="628650" y="0"/>
            <a:ext cx="7886700" cy="786213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b="1" dirty="0">
                <a:solidFill>
                  <a:schemeClr val="bg1"/>
                </a:solidFill>
              </a:rPr>
              <a:t>Referências</a:t>
            </a:r>
          </a:p>
        </p:txBody>
      </p:sp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D9086381-0F6B-4215-B0BF-7694CFC0054C}"/>
              </a:ext>
            </a:extLst>
          </p:cNvPr>
          <p:cNvSpPr txBox="1">
            <a:spLocks/>
          </p:cNvSpPr>
          <p:nvPr/>
        </p:nvSpPr>
        <p:spPr>
          <a:xfrm>
            <a:off x="134863" y="1119499"/>
            <a:ext cx="8874274" cy="496510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00000"/>
              </a:lnSpc>
              <a:buNone/>
            </a:pPr>
            <a:r>
              <a:rPr lang="pt-BR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COUTO, Y. S. </a:t>
            </a:r>
            <a:r>
              <a:rPr lang="pt-BR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Estruturas de dados persistentes</a:t>
            </a:r>
            <a:r>
              <a:rPr lang="pt-BR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2018. 85p. Dissertação (Mestre em Ciências) - Instituto de Matemática e Estatística – USP (Universidade de São Paulo), São Paulo.</a:t>
            </a:r>
            <a:endParaRPr lang="pt-BR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pt-BR" sz="1800" dirty="0">
                <a:solidFill>
                  <a:srgbClr val="AF0917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CRUZ, A. R. dos S. </a:t>
            </a:r>
            <a:r>
              <a:rPr lang="pt-BR" sz="1800" b="1" dirty="0">
                <a:solidFill>
                  <a:srgbClr val="AF0917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UMA ESTRATÉGIA PARA RECONHECIMENTO DE SINAIS DA LÍNGUA BRASILEIRA DE SINAIS UTILIZANDO APRENDIZADO PROFUNDO</a:t>
            </a:r>
            <a:r>
              <a:rPr lang="pt-BR" sz="1800" dirty="0">
                <a:solidFill>
                  <a:srgbClr val="AF0917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2020. 78p. Dissertação (Mestre em Informática) - Instituto de Computação - UFAM (Universidade Federal do Amazonas), Manaus.</a:t>
            </a:r>
          </a:p>
          <a:p>
            <a:pPr marL="0" indent="0" algn="just">
              <a:lnSpc>
                <a:spcPct val="100000"/>
              </a:lnSpc>
              <a:buNone/>
            </a:pPr>
            <a:r>
              <a:rPr lang="pt-BR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EDELWEISS, N.; GALANTE, R. </a:t>
            </a:r>
            <a:r>
              <a:rPr lang="pt-BR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Estruturas de dados</a:t>
            </a:r>
            <a:r>
              <a:rPr lang="pt-BR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1. ed. Porto Alegre : Bookman, 2009.</a:t>
            </a:r>
            <a:endParaRPr lang="pt-BR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pt-BR" sz="1800" dirty="0">
                <a:solidFill>
                  <a:srgbClr val="AF0917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FELIPE, T. A.; MONTEIRO, M. S. S. </a:t>
            </a:r>
            <a:r>
              <a:rPr lang="pt-BR" sz="1800" b="1" dirty="0">
                <a:solidFill>
                  <a:srgbClr val="AF0917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Libras em Contexto: Curso Básico: Livro do Professor</a:t>
            </a:r>
            <a:r>
              <a:rPr lang="pt-BR" sz="1800" dirty="0">
                <a:solidFill>
                  <a:srgbClr val="AF0917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6. ed. Brasília : MEC, 2007.</a:t>
            </a:r>
          </a:p>
          <a:p>
            <a:pPr marL="0" indent="0" algn="just">
              <a:lnSpc>
                <a:spcPct val="100000"/>
              </a:lnSpc>
              <a:buNone/>
            </a:pPr>
            <a:r>
              <a:rPr lang="pt-BR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FONSECA, F. F. </a:t>
            </a:r>
            <a:r>
              <a:rPr lang="pt-BR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VISAO COMPUTACIONAL APLICADA AO RECONHECIMENTO DE IMAGENS RELACIONADAS À LÍNGUA BRASILEIRA DE SINAIS</a:t>
            </a:r>
            <a:r>
              <a:rPr lang="pt-BR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2020. 105p. Monografia (Engenharia Eletrônica e de Computação) - Escola Politécnica, UFRJ (Universidade Federal do Rio de Janeiro), Rio de Janeiro.</a:t>
            </a:r>
            <a:endParaRPr lang="pt-BR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pt-BR" sz="1800" dirty="0">
                <a:solidFill>
                  <a:srgbClr val="AF0917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GIL, C. A. </a:t>
            </a:r>
            <a:r>
              <a:rPr lang="pt-BR" sz="1800" b="1" dirty="0">
                <a:solidFill>
                  <a:srgbClr val="AF0917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Como Elaborar Projetos de Pesquisa</a:t>
            </a:r>
            <a:r>
              <a:rPr lang="pt-BR" sz="1800" dirty="0">
                <a:solidFill>
                  <a:srgbClr val="AF0917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3. ed. São Paulo : Atlas, 1991.</a:t>
            </a:r>
          </a:p>
        </p:txBody>
      </p:sp>
    </p:spTree>
    <p:extLst>
      <p:ext uri="{BB962C8B-B14F-4D97-AF65-F5344CB8AC3E}">
        <p14:creationId xmlns:p14="http://schemas.microsoft.com/office/powerpoint/2010/main" val="22709610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19F572EC-980C-49C9-9DF7-98ECFBA7974C}"/>
              </a:ext>
            </a:extLst>
          </p:cNvPr>
          <p:cNvSpPr/>
          <p:nvPr/>
        </p:nvSpPr>
        <p:spPr>
          <a:xfrm>
            <a:off x="1" y="0"/>
            <a:ext cx="9144000" cy="786213"/>
          </a:xfrm>
          <a:prstGeom prst="rect">
            <a:avLst/>
          </a:prstGeom>
          <a:solidFill>
            <a:srgbClr val="AF09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60529598-2C66-47D8-BC77-6B3135D8CF6F}"/>
              </a:ext>
            </a:extLst>
          </p:cNvPr>
          <p:cNvSpPr txBox="1">
            <a:spLocks/>
          </p:cNvSpPr>
          <p:nvPr/>
        </p:nvSpPr>
        <p:spPr>
          <a:xfrm>
            <a:off x="628650" y="0"/>
            <a:ext cx="7886700" cy="786213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b="1" dirty="0">
                <a:solidFill>
                  <a:schemeClr val="bg1"/>
                </a:solidFill>
              </a:rPr>
              <a:t>Referências</a:t>
            </a:r>
          </a:p>
        </p:txBody>
      </p:sp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D9086381-0F6B-4215-B0BF-7694CFC0054C}"/>
              </a:ext>
            </a:extLst>
          </p:cNvPr>
          <p:cNvSpPr txBox="1">
            <a:spLocks/>
          </p:cNvSpPr>
          <p:nvPr/>
        </p:nvSpPr>
        <p:spPr>
          <a:xfrm>
            <a:off x="134863" y="846035"/>
            <a:ext cx="8874274" cy="517338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00000"/>
              </a:lnSpc>
              <a:buNone/>
            </a:pPr>
            <a:r>
              <a:rPr lang="pt-BR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MARENGONI, M.; STRINGHINI, D. </a:t>
            </a:r>
            <a:r>
              <a:rPr lang="pt-BR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Tutorial: Introdução à Visão Computacional usando OpenCV</a:t>
            </a:r>
            <a:r>
              <a:rPr lang="pt-BR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2009. RITA, vol. XVI, Número 1, São Paulo.</a:t>
            </a:r>
            <a:endParaRPr lang="pt-BR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pt-BR" sz="1800" dirty="0">
                <a:solidFill>
                  <a:srgbClr val="AF0917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MARTINS, R. A. S. </a:t>
            </a:r>
            <a:r>
              <a:rPr lang="pt-BR" sz="1800" b="1" dirty="0">
                <a:solidFill>
                  <a:srgbClr val="AF0917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Sistema de contagem de pessoas na biblioteca da FEUP utilizando visão computacional</a:t>
            </a:r>
            <a:r>
              <a:rPr lang="pt-BR" sz="1800" dirty="0">
                <a:solidFill>
                  <a:srgbClr val="AF0917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2021. 96p. Mestrado Integrado (Engenharia Eletrotécnica e de Computadores) - Faculdade de Engenharia, FEUP (Universidade do Porto), Porto, Portugal.</a:t>
            </a:r>
          </a:p>
          <a:p>
            <a:pPr marL="0" indent="0" algn="just">
              <a:lnSpc>
                <a:spcPct val="100000"/>
              </a:lnSpc>
              <a:buNone/>
            </a:pPr>
            <a:r>
              <a:rPr lang="pt-BR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NASCIMENTO, R.; FONTENELE, J.; BALUZ, R.; MOREIRA, R.; TEIXEIRA, S.; TELES, A. </a:t>
            </a:r>
            <a:r>
              <a:rPr lang="pt-BR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Soluções de Aprendizado de Máquina para Estimar em Tempo Real a Pose Humana em Aplicações de Saúde</a:t>
            </a:r>
            <a:r>
              <a:rPr lang="pt-BR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In: </a:t>
            </a:r>
            <a:r>
              <a:rPr lang="pt-BR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LIVRO DE MINICURSOS ERCEMAPI 2020. </a:t>
            </a:r>
            <a:r>
              <a:rPr lang="pt-BR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Porto Alegre : Secretaria Regional SBC Piauí, 2020. cap. 6, p. 121-145.</a:t>
            </a:r>
            <a:endParaRPr lang="pt-BR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pt-BR" sz="1800" dirty="0">
                <a:solidFill>
                  <a:srgbClr val="AF0917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NOGUEIRA, A. </a:t>
            </a:r>
            <a:r>
              <a:rPr lang="pt-BR" sz="1800" b="1" dirty="0">
                <a:solidFill>
                  <a:srgbClr val="AF0917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SignPic: Sistema Móvel Para Deteção de Língua Gestual Utilizando Machine Learning</a:t>
            </a:r>
            <a:r>
              <a:rPr lang="pt-BR" sz="1800" dirty="0">
                <a:solidFill>
                  <a:srgbClr val="AF0917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2020. 55p.  (Master of Science) - Faculdade de Ciências e Tecnologia, UFP (Universidade Fernando Pessoa), Porto, Portugal. </a:t>
            </a:r>
          </a:p>
          <a:p>
            <a:pPr marL="0" indent="0" algn="just">
              <a:lnSpc>
                <a:spcPct val="100000"/>
              </a:lnSpc>
              <a:buNone/>
            </a:pPr>
            <a:r>
              <a:rPr lang="pt-BR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PUGA, S.; RISSETT, G. </a:t>
            </a:r>
            <a:r>
              <a:rPr lang="pt-BR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Lógica de programação e estrutura de dados, com aplicações em Java</a:t>
            </a:r>
            <a:r>
              <a:rPr lang="pt-BR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2. ed. São Paulo : Pearson Prentice Hall, 2009.</a:t>
            </a:r>
          </a:p>
          <a:p>
            <a:pPr marL="0" indent="0" algn="just">
              <a:lnSpc>
                <a:spcPct val="100000"/>
              </a:lnSpc>
              <a:buNone/>
            </a:pPr>
            <a:r>
              <a:rPr lang="pt-BR" sz="1800" dirty="0">
                <a:solidFill>
                  <a:srgbClr val="AF0917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STROBEL, K. </a:t>
            </a:r>
            <a:r>
              <a:rPr lang="pt-BR" sz="1800" b="1" dirty="0">
                <a:solidFill>
                  <a:srgbClr val="AF0917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HISTÓRIA DA EDUCAÇÃO DE SURDOS</a:t>
            </a:r>
            <a:r>
              <a:rPr lang="pt-BR" sz="1800" dirty="0">
                <a:solidFill>
                  <a:srgbClr val="AF0917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2009. 49p. Licenciatura (Letras-LIBRAS na modalidade a distância) - UFSC (Universidade Federal de Santa Catarina), Florianópolis.</a:t>
            </a:r>
          </a:p>
        </p:txBody>
      </p:sp>
    </p:spTree>
    <p:extLst>
      <p:ext uri="{BB962C8B-B14F-4D97-AF65-F5344CB8AC3E}">
        <p14:creationId xmlns:p14="http://schemas.microsoft.com/office/powerpoint/2010/main" val="40636393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52A77A-6D6F-41AB-9108-6C2013AB0BBC}"/>
              </a:ext>
            </a:extLst>
          </p:cNvPr>
          <p:cNvSpPr txBox="1">
            <a:spLocks/>
          </p:cNvSpPr>
          <p:nvPr/>
        </p:nvSpPr>
        <p:spPr>
          <a:xfrm>
            <a:off x="623888" y="1709738"/>
            <a:ext cx="7886700" cy="2852737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 dirty="0"/>
              <a:t>Introdução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A5A5A4F8-0BD5-4DB4-9751-68C4298F300D}"/>
              </a:ext>
            </a:extLst>
          </p:cNvPr>
          <p:cNvSpPr/>
          <p:nvPr/>
        </p:nvSpPr>
        <p:spPr>
          <a:xfrm>
            <a:off x="1" y="0"/>
            <a:ext cx="9144000" cy="786213"/>
          </a:xfrm>
          <a:prstGeom prst="rect">
            <a:avLst/>
          </a:prstGeom>
          <a:solidFill>
            <a:srgbClr val="AF09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170662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F910631C-4E9E-4072-B5CB-AC459393B42D}"/>
              </a:ext>
            </a:extLst>
          </p:cNvPr>
          <p:cNvSpPr/>
          <p:nvPr/>
        </p:nvSpPr>
        <p:spPr>
          <a:xfrm>
            <a:off x="1" y="0"/>
            <a:ext cx="9144000" cy="786213"/>
          </a:xfrm>
          <a:prstGeom prst="rect">
            <a:avLst/>
          </a:prstGeom>
          <a:solidFill>
            <a:srgbClr val="AF09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26" name="Picture 2" descr="Entenda como funciona o Implante Coclear">
            <a:extLst>
              <a:ext uri="{FF2B5EF4-FFF2-40B4-BE49-F238E27FC236}">
                <a16:creationId xmlns:a16="http://schemas.microsoft.com/office/drawing/2014/main" id="{3A30E4A7-413F-444A-9480-BB6F16AB33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125" y="1809750"/>
            <a:ext cx="7143750" cy="32385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ítulo 1">
            <a:extLst>
              <a:ext uri="{FF2B5EF4-FFF2-40B4-BE49-F238E27FC236}">
                <a16:creationId xmlns:a16="http://schemas.microsoft.com/office/drawing/2014/main" id="{DC696333-724A-4506-8C9B-848DE4B961E1}"/>
              </a:ext>
            </a:extLst>
          </p:cNvPr>
          <p:cNvSpPr txBox="1">
            <a:spLocks/>
          </p:cNvSpPr>
          <p:nvPr/>
        </p:nvSpPr>
        <p:spPr>
          <a:xfrm>
            <a:off x="628650" y="0"/>
            <a:ext cx="7886700" cy="786213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b="1" dirty="0">
                <a:solidFill>
                  <a:schemeClr val="bg1"/>
                </a:solidFill>
              </a:rPr>
              <a:t>Introdução</a:t>
            </a:r>
          </a:p>
        </p:txBody>
      </p:sp>
    </p:spTree>
    <p:extLst>
      <p:ext uri="{BB962C8B-B14F-4D97-AF65-F5344CB8AC3E}">
        <p14:creationId xmlns:p14="http://schemas.microsoft.com/office/powerpoint/2010/main" val="17012813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EA2377CD-EA1B-43B0-8A42-D06A8E1A31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50" y="1095375"/>
            <a:ext cx="8343900" cy="46672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9F4328CE-A34F-48A4-A68F-70E75B170EC7}"/>
              </a:ext>
            </a:extLst>
          </p:cNvPr>
          <p:cNvSpPr/>
          <p:nvPr/>
        </p:nvSpPr>
        <p:spPr>
          <a:xfrm>
            <a:off x="1" y="0"/>
            <a:ext cx="9144000" cy="786213"/>
          </a:xfrm>
          <a:prstGeom prst="rect">
            <a:avLst/>
          </a:prstGeom>
          <a:solidFill>
            <a:srgbClr val="AF09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571CC7D1-FC30-4694-A0D3-1118F678C9C5}"/>
              </a:ext>
            </a:extLst>
          </p:cNvPr>
          <p:cNvSpPr txBox="1">
            <a:spLocks/>
          </p:cNvSpPr>
          <p:nvPr/>
        </p:nvSpPr>
        <p:spPr>
          <a:xfrm>
            <a:off x="628650" y="0"/>
            <a:ext cx="7886700" cy="786213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b="1" dirty="0">
                <a:solidFill>
                  <a:schemeClr val="bg1"/>
                </a:solidFill>
              </a:rPr>
              <a:t>Introdução</a:t>
            </a:r>
          </a:p>
        </p:txBody>
      </p:sp>
    </p:spTree>
    <p:extLst>
      <p:ext uri="{BB962C8B-B14F-4D97-AF65-F5344CB8AC3E}">
        <p14:creationId xmlns:p14="http://schemas.microsoft.com/office/powerpoint/2010/main" val="13262180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Agrupar 17">
            <a:extLst>
              <a:ext uri="{FF2B5EF4-FFF2-40B4-BE49-F238E27FC236}">
                <a16:creationId xmlns:a16="http://schemas.microsoft.com/office/drawing/2014/main" id="{7E680937-BC5A-4EEE-91DC-B397A0FB21FC}"/>
              </a:ext>
            </a:extLst>
          </p:cNvPr>
          <p:cNvGrpSpPr/>
          <p:nvPr/>
        </p:nvGrpSpPr>
        <p:grpSpPr>
          <a:xfrm>
            <a:off x="754557" y="1243806"/>
            <a:ext cx="7634885" cy="4370387"/>
            <a:chOff x="754557" y="1243806"/>
            <a:chExt cx="7634885" cy="4370387"/>
          </a:xfrm>
        </p:grpSpPr>
        <p:pic>
          <p:nvPicPr>
            <p:cNvPr id="8194" name="Picture 2" descr="Inclusão não é só divulgação: Contra a exclusão do curso de Letras-Libras  da UFJF - Esquerda Online">
              <a:extLst>
                <a:ext uri="{FF2B5EF4-FFF2-40B4-BE49-F238E27FC236}">
                  <a16:creationId xmlns:a16="http://schemas.microsoft.com/office/drawing/2014/main" id="{1C610753-CC74-417A-8A39-9C01991B133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4557" y="1243806"/>
              <a:ext cx="7634885" cy="437038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Elipse 1">
              <a:extLst>
                <a:ext uri="{FF2B5EF4-FFF2-40B4-BE49-F238E27FC236}">
                  <a16:creationId xmlns:a16="http://schemas.microsoft.com/office/drawing/2014/main" id="{E6978D56-B189-40BC-8C35-CE48299BCF6E}"/>
                </a:ext>
              </a:extLst>
            </p:cNvPr>
            <p:cNvSpPr/>
            <p:nvPr/>
          </p:nvSpPr>
          <p:spPr>
            <a:xfrm>
              <a:off x="3264493" y="3230310"/>
              <a:ext cx="478565" cy="282011"/>
            </a:xfrm>
            <a:prstGeom prst="ellipse">
              <a:avLst/>
            </a:prstGeom>
            <a:solidFill>
              <a:srgbClr val="F81F1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" name="Elipse 3">
              <a:extLst>
                <a:ext uri="{FF2B5EF4-FFF2-40B4-BE49-F238E27FC236}">
                  <a16:creationId xmlns:a16="http://schemas.microsoft.com/office/drawing/2014/main" id="{F3F3758E-A662-49CB-8B0A-CBC95110ACAE}"/>
                </a:ext>
              </a:extLst>
            </p:cNvPr>
            <p:cNvSpPr/>
            <p:nvPr/>
          </p:nvSpPr>
          <p:spPr>
            <a:xfrm>
              <a:off x="4801312" y="3963824"/>
              <a:ext cx="478565" cy="282011"/>
            </a:xfrm>
            <a:prstGeom prst="ellipse">
              <a:avLst/>
            </a:prstGeom>
            <a:solidFill>
              <a:srgbClr val="A0D4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" name="Elipse 4">
              <a:extLst>
                <a:ext uri="{FF2B5EF4-FFF2-40B4-BE49-F238E27FC236}">
                  <a16:creationId xmlns:a16="http://schemas.microsoft.com/office/drawing/2014/main" id="{6D5539D7-62F5-457A-B59C-C27D897FF837}"/>
                </a:ext>
              </a:extLst>
            </p:cNvPr>
            <p:cNvSpPr/>
            <p:nvPr/>
          </p:nvSpPr>
          <p:spPr>
            <a:xfrm>
              <a:off x="3834213" y="4722975"/>
              <a:ext cx="478565" cy="282011"/>
            </a:xfrm>
            <a:prstGeom prst="ellipse">
              <a:avLst/>
            </a:prstGeom>
            <a:solidFill>
              <a:srgbClr val="FFD2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" name="Elipse 5">
              <a:extLst>
                <a:ext uri="{FF2B5EF4-FFF2-40B4-BE49-F238E27FC236}">
                  <a16:creationId xmlns:a16="http://schemas.microsoft.com/office/drawing/2014/main" id="{E713B560-0136-4B24-9567-895A4C0E6157}"/>
                </a:ext>
              </a:extLst>
            </p:cNvPr>
            <p:cNvSpPr/>
            <p:nvPr/>
          </p:nvSpPr>
          <p:spPr>
            <a:xfrm>
              <a:off x="5131750" y="2388549"/>
              <a:ext cx="478565" cy="282011"/>
            </a:xfrm>
            <a:prstGeom prst="ellipse">
              <a:avLst/>
            </a:prstGeom>
            <a:solidFill>
              <a:srgbClr val="35B9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AB6C37BD-322A-45AA-B8E8-4B439352C329}"/>
                </a:ext>
              </a:extLst>
            </p:cNvPr>
            <p:cNvSpPr/>
            <p:nvPr/>
          </p:nvSpPr>
          <p:spPr>
            <a:xfrm>
              <a:off x="4473723" y="4719609"/>
              <a:ext cx="2025353" cy="66760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sz="1400" dirty="0">
                  <a:solidFill>
                    <a:sysClr val="windowText" lastClr="000000"/>
                  </a:solidFill>
                </a:rPr>
                <a:t>MEDIO COMPLETO OU SUPERIOR COMPLETO</a:t>
              </a:r>
            </a:p>
          </p:txBody>
        </p:sp>
        <p:sp>
          <p:nvSpPr>
            <p:cNvPr id="9" name="Retângulo 8">
              <a:extLst>
                <a:ext uri="{FF2B5EF4-FFF2-40B4-BE49-F238E27FC236}">
                  <a16:creationId xmlns:a16="http://schemas.microsoft.com/office/drawing/2014/main" id="{CCF4E80A-957A-4BEC-A591-29E8290623B5}"/>
                </a:ext>
              </a:extLst>
            </p:cNvPr>
            <p:cNvSpPr/>
            <p:nvPr/>
          </p:nvSpPr>
          <p:spPr>
            <a:xfrm>
              <a:off x="5594647" y="3825025"/>
              <a:ext cx="2480025" cy="66760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sz="1400" dirty="0">
                  <a:solidFill>
                    <a:sysClr val="windowText" lastClr="000000"/>
                  </a:solidFill>
                </a:rPr>
                <a:t>FUNDAMENTAL COMPLETO OU MEDIO COMPLETO</a:t>
              </a:r>
            </a:p>
          </p:txBody>
        </p:sp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984A5BDE-6B4A-4ACD-9BC6-0817DFA100C8}"/>
                </a:ext>
              </a:extLst>
            </p:cNvPr>
            <p:cNvSpPr/>
            <p:nvPr/>
          </p:nvSpPr>
          <p:spPr>
            <a:xfrm>
              <a:off x="5859015" y="2529554"/>
              <a:ext cx="2480025" cy="66760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sz="1400" dirty="0">
                  <a:solidFill>
                    <a:sysClr val="windowText" lastClr="000000"/>
                  </a:solidFill>
                </a:rPr>
                <a:t>SEM INSTRUÇÃO OU FUNDAMENTAL COMPLETO</a:t>
              </a:r>
            </a:p>
          </p:txBody>
        </p:sp>
        <p:sp>
          <p:nvSpPr>
            <p:cNvPr id="11" name="Retângulo 10">
              <a:extLst>
                <a:ext uri="{FF2B5EF4-FFF2-40B4-BE49-F238E27FC236}">
                  <a16:creationId xmlns:a16="http://schemas.microsoft.com/office/drawing/2014/main" id="{DAC0CBD4-AE90-43CC-B46D-7CCADEFFD384}"/>
                </a:ext>
              </a:extLst>
            </p:cNvPr>
            <p:cNvSpPr/>
            <p:nvPr/>
          </p:nvSpPr>
          <p:spPr>
            <a:xfrm>
              <a:off x="4203656" y="3295702"/>
              <a:ext cx="2480025" cy="33380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sz="1400" dirty="0">
                  <a:solidFill>
                    <a:sysClr val="windowText" lastClr="000000"/>
                  </a:solidFill>
                </a:rPr>
                <a:t>SUPERIOR COMPLETO</a:t>
              </a:r>
            </a:p>
          </p:txBody>
        </p:sp>
        <p:sp>
          <p:nvSpPr>
            <p:cNvPr id="12" name="Retângulo 11">
              <a:extLst>
                <a:ext uri="{FF2B5EF4-FFF2-40B4-BE49-F238E27FC236}">
                  <a16:creationId xmlns:a16="http://schemas.microsoft.com/office/drawing/2014/main" id="{30CBB393-68B8-4A3A-AEF0-FE0D6E0282D3}"/>
                </a:ext>
              </a:extLst>
            </p:cNvPr>
            <p:cNvSpPr/>
            <p:nvPr/>
          </p:nvSpPr>
          <p:spPr>
            <a:xfrm>
              <a:off x="3055120" y="2542569"/>
              <a:ext cx="897309" cy="14100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sz="1100" dirty="0">
                  <a:solidFill>
                    <a:sysClr val="windowText" lastClr="000000"/>
                  </a:solidFill>
                </a:rPr>
                <a:t>DATA</a:t>
              </a:r>
            </a:p>
          </p:txBody>
        </p:sp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FA8A6F06-82B1-4716-B51F-B70731EAC7D2}"/>
                </a:ext>
              </a:extLst>
            </p:cNvPr>
            <p:cNvSpPr/>
            <p:nvPr/>
          </p:nvSpPr>
          <p:spPr>
            <a:xfrm>
              <a:off x="1603208" y="2797511"/>
              <a:ext cx="199955" cy="20005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sz="1100" dirty="0">
                  <a:solidFill>
                    <a:sysClr val="windowText" lastClr="000000"/>
                  </a:solidFill>
                </a:rPr>
                <a:t>D</a:t>
              </a:r>
            </a:p>
          </p:txBody>
        </p:sp>
        <p:sp>
          <p:nvSpPr>
            <p:cNvPr id="14" name="Retângulo 13">
              <a:extLst>
                <a:ext uri="{FF2B5EF4-FFF2-40B4-BE49-F238E27FC236}">
                  <a16:creationId xmlns:a16="http://schemas.microsoft.com/office/drawing/2014/main" id="{2BB19CB8-ACCB-46FF-9406-B7B226422842}"/>
                </a:ext>
              </a:extLst>
            </p:cNvPr>
            <p:cNvSpPr/>
            <p:nvPr/>
          </p:nvSpPr>
          <p:spPr>
            <a:xfrm>
              <a:off x="1603208" y="3322369"/>
              <a:ext cx="199955" cy="20005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sz="1100" dirty="0">
                  <a:solidFill>
                    <a:sysClr val="windowText" lastClr="000000"/>
                  </a:solidFill>
                </a:rPr>
                <a:t>C</a:t>
              </a:r>
            </a:p>
          </p:txBody>
        </p:sp>
        <p:sp>
          <p:nvSpPr>
            <p:cNvPr id="15" name="Retângulo 14">
              <a:extLst>
                <a:ext uri="{FF2B5EF4-FFF2-40B4-BE49-F238E27FC236}">
                  <a16:creationId xmlns:a16="http://schemas.microsoft.com/office/drawing/2014/main" id="{4AC00113-ACE5-4BCF-93D1-E50CAEF7F765}"/>
                </a:ext>
              </a:extLst>
            </p:cNvPr>
            <p:cNvSpPr/>
            <p:nvPr/>
          </p:nvSpPr>
          <p:spPr>
            <a:xfrm>
              <a:off x="1603207" y="3860434"/>
              <a:ext cx="199955" cy="20005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sz="1100" dirty="0">
                  <a:solidFill>
                    <a:sysClr val="windowText" lastClr="000000"/>
                  </a:solidFill>
                </a:rPr>
                <a:t>B</a:t>
              </a:r>
            </a:p>
          </p:txBody>
        </p:sp>
        <p:sp>
          <p:nvSpPr>
            <p:cNvPr id="16" name="Retângulo 15">
              <a:extLst>
                <a:ext uri="{FF2B5EF4-FFF2-40B4-BE49-F238E27FC236}">
                  <a16:creationId xmlns:a16="http://schemas.microsoft.com/office/drawing/2014/main" id="{5F414AEB-3711-4305-9ADA-9B78DDAF1607}"/>
                </a:ext>
              </a:extLst>
            </p:cNvPr>
            <p:cNvSpPr/>
            <p:nvPr/>
          </p:nvSpPr>
          <p:spPr>
            <a:xfrm>
              <a:off x="1603207" y="4398499"/>
              <a:ext cx="199955" cy="20005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sz="1100" dirty="0">
                  <a:solidFill>
                    <a:sysClr val="windowText" lastClr="000000"/>
                  </a:solidFill>
                </a:rPr>
                <a:t>A</a:t>
              </a:r>
            </a:p>
          </p:txBody>
        </p:sp>
        <p:sp>
          <p:nvSpPr>
            <p:cNvPr id="17" name="Retângulo 16">
              <a:extLst>
                <a:ext uri="{FF2B5EF4-FFF2-40B4-BE49-F238E27FC236}">
                  <a16:creationId xmlns:a16="http://schemas.microsoft.com/office/drawing/2014/main" id="{175A707E-EB6A-4942-8FE4-3EC818B40B54}"/>
                </a:ext>
              </a:extLst>
            </p:cNvPr>
            <p:cNvSpPr/>
            <p:nvPr/>
          </p:nvSpPr>
          <p:spPr>
            <a:xfrm>
              <a:off x="1154552" y="1499303"/>
              <a:ext cx="4571130" cy="51779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sz="2800" dirty="0">
                  <a:solidFill>
                    <a:sysClr val="windowText" lastClr="000000"/>
                  </a:solidFill>
                </a:rPr>
                <a:t>ESCOLARIDADE DOS SURDOS</a:t>
              </a:r>
            </a:p>
          </p:txBody>
        </p:sp>
        <p:sp>
          <p:nvSpPr>
            <p:cNvPr id="8" name="CaixaDeTexto 7">
              <a:extLst>
                <a:ext uri="{FF2B5EF4-FFF2-40B4-BE49-F238E27FC236}">
                  <a16:creationId xmlns:a16="http://schemas.microsoft.com/office/drawing/2014/main" id="{625DF574-770A-4530-AF1D-39D37DE51062}"/>
                </a:ext>
              </a:extLst>
            </p:cNvPr>
            <p:cNvSpPr txBox="1"/>
            <p:nvPr/>
          </p:nvSpPr>
          <p:spPr>
            <a:xfrm>
              <a:off x="5120356" y="2521008"/>
              <a:ext cx="5838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>
                  <a:solidFill>
                    <a:schemeClr val="bg1"/>
                  </a:solidFill>
                </a:rPr>
                <a:t>58%</a:t>
              </a:r>
            </a:p>
          </p:txBody>
        </p:sp>
        <p:sp>
          <p:nvSpPr>
            <p:cNvPr id="19" name="CaixaDeTexto 18">
              <a:extLst>
                <a:ext uri="{FF2B5EF4-FFF2-40B4-BE49-F238E27FC236}">
                  <a16:creationId xmlns:a16="http://schemas.microsoft.com/office/drawing/2014/main" id="{46C6359D-60F8-4089-86A0-7E496DAA6152}"/>
                </a:ext>
              </a:extLst>
            </p:cNvPr>
            <p:cNvSpPr txBox="1"/>
            <p:nvPr/>
          </p:nvSpPr>
          <p:spPr>
            <a:xfrm>
              <a:off x="3211867" y="3191949"/>
              <a:ext cx="5838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>
                  <a:solidFill>
                    <a:schemeClr val="bg1"/>
                  </a:solidFill>
                </a:rPr>
                <a:t>11%</a:t>
              </a:r>
            </a:p>
          </p:txBody>
        </p:sp>
        <p:sp>
          <p:nvSpPr>
            <p:cNvPr id="20" name="CaixaDeTexto 19">
              <a:extLst>
                <a:ext uri="{FF2B5EF4-FFF2-40B4-BE49-F238E27FC236}">
                  <a16:creationId xmlns:a16="http://schemas.microsoft.com/office/drawing/2014/main" id="{723DD723-C5DD-4266-B093-E1A2EABEC962}"/>
                </a:ext>
              </a:extLst>
            </p:cNvPr>
            <p:cNvSpPr txBox="1"/>
            <p:nvPr/>
          </p:nvSpPr>
          <p:spPr>
            <a:xfrm>
              <a:off x="4748687" y="3901068"/>
              <a:ext cx="5838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>
                  <a:solidFill>
                    <a:schemeClr val="bg1"/>
                  </a:solidFill>
                </a:rPr>
                <a:t>12%</a:t>
              </a:r>
            </a:p>
          </p:txBody>
        </p:sp>
        <p:sp>
          <p:nvSpPr>
            <p:cNvPr id="21" name="CaixaDeTexto 20">
              <a:extLst>
                <a:ext uri="{FF2B5EF4-FFF2-40B4-BE49-F238E27FC236}">
                  <a16:creationId xmlns:a16="http://schemas.microsoft.com/office/drawing/2014/main" id="{CC7528C8-F808-4DA6-A0CB-697F078F9760}"/>
                </a:ext>
              </a:extLst>
            </p:cNvPr>
            <p:cNvSpPr txBox="1"/>
            <p:nvPr/>
          </p:nvSpPr>
          <p:spPr>
            <a:xfrm>
              <a:off x="3760861" y="4709716"/>
              <a:ext cx="5838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>
                  <a:solidFill>
                    <a:schemeClr val="bg1"/>
                  </a:solidFill>
                </a:rPr>
                <a:t>19%</a:t>
              </a:r>
            </a:p>
          </p:txBody>
        </p:sp>
      </p:grpSp>
      <p:sp>
        <p:nvSpPr>
          <p:cNvPr id="23" name="Retângulo 22">
            <a:extLst>
              <a:ext uri="{FF2B5EF4-FFF2-40B4-BE49-F238E27FC236}">
                <a16:creationId xmlns:a16="http://schemas.microsoft.com/office/drawing/2014/main" id="{FE571069-DEDF-4108-8E67-688642DA99EE}"/>
              </a:ext>
            </a:extLst>
          </p:cNvPr>
          <p:cNvSpPr/>
          <p:nvPr/>
        </p:nvSpPr>
        <p:spPr>
          <a:xfrm>
            <a:off x="1" y="0"/>
            <a:ext cx="9144000" cy="786213"/>
          </a:xfrm>
          <a:prstGeom prst="rect">
            <a:avLst/>
          </a:prstGeom>
          <a:solidFill>
            <a:srgbClr val="AF09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Título 1">
            <a:extLst>
              <a:ext uri="{FF2B5EF4-FFF2-40B4-BE49-F238E27FC236}">
                <a16:creationId xmlns:a16="http://schemas.microsoft.com/office/drawing/2014/main" id="{552CB719-F44A-4AB9-8370-1DAB670CCCBF}"/>
              </a:ext>
            </a:extLst>
          </p:cNvPr>
          <p:cNvSpPr txBox="1">
            <a:spLocks/>
          </p:cNvSpPr>
          <p:nvPr/>
        </p:nvSpPr>
        <p:spPr>
          <a:xfrm>
            <a:off x="628650" y="0"/>
            <a:ext cx="7886700" cy="786213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b="1" dirty="0">
                <a:solidFill>
                  <a:schemeClr val="bg1"/>
                </a:solidFill>
              </a:rPr>
              <a:t>Introdução</a:t>
            </a:r>
          </a:p>
        </p:txBody>
      </p:sp>
    </p:spTree>
    <p:extLst>
      <p:ext uri="{BB962C8B-B14F-4D97-AF65-F5344CB8AC3E}">
        <p14:creationId xmlns:p14="http://schemas.microsoft.com/office/powerpoint/2010/main" val="34052407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0" name="Picture 4">
            <a:extLst>
              <a:ext uri="{FF2B5EF4-FFF2-40B4-BE49-F238E27FC236}">
                <a16:creationId xmlns:a16="http://schemas.microsoft.com/office/drawing/2014/main" id="{6EC1D836-BA6B-4C4E-8694-539DA858D3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490" y="1820465"/>
            <a:ext cx="3728607" cy="152829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Picture 8">
            <a:extLst>
              <a:ext uri="{FF2B5EF4-FFF2-40B4-BE49-F238E27FC236}">
                <a16:creationId xmlns:a16="http://schemas.microsoft.com/office/drawing/2014/main" id="{A7EE5252-A3D2-49F1-898E-9969ACD2D8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1084" y="1820465"/>
            <a:ext cx="4289425" cy="321706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>
            <a:extLst>
              <a:ext uri="{FF2B5EF4-FFF2-40B4-BE49-F238E27FC236}">
                <a16:creationId xmlns:a16="http://schemas.microsoft.com/office/drawing/2014/main" id="{B6005160-B9CA-4872-868F-4CA7A28ABE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491" y="3509238"/>
            <a:ext cx="3728607" cy="152829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CC7B6DEB-FD7F-47B0-93F9-6731837AC2D8}"/>
              </a:ext>
            </a:extLst>
          </p:cNvPr>
          <p:cNvSpPr/>
          <p:nvPr/>
        </p:nvSpPr>
        <p:spPr>
          <a:xfrm>
            <a:off x="1" y="0"/>
            <a:ext cx="9144000" cy="786213"/>
          </a:xfrm>
          <a:prstGeom prst="rect">
            <a:avLst/>
          </a:prstGeom>
          <a:solidFill>
            <a:srgbClr val="AF09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F9393F34-010B-4561-A442-BDF5713B7936}"/>
              </a:ext>
            </a:extLst>
          </p:cNvPr>
          <p:cNvSpPr txBox="1">
            <a:spLocks/>
          </p:cNvSpPr>
          <p:nvPr/>
        </p:nvSpPr>
        <p:spPr>
          <a:xfrm>
            <a:off x="628650" y="0"/>
            <a:ext cx="7886700" cy="786213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b="1" dirty="0">
                <a:solidFill>
                  <a:schemeClr val="bg1"/>
                </a:solidFill>
              </a:rPr>
              <a:t>Introdução</a:t>
            </a:r>
          </a:p>
        </p:txBody>
      </p:sp>
    </p:spTree>
    <p:extLst>
      <p:ext uri="{BB962C8B-B14F-4D97-AF65-F5344CB8AC3E}">
        <p14:creationId xmlns:p14="http://schemas.microsoft.com/office/powerpoint/2010/main" val="8608921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52A77A-6D6F-41AB-9108-6C2013AB0BBC}"/>
              </a:ext>
            </a:extLst>
          </p:cNvPr>
          <p:cNvSpPr txBox="1">
            <a:spLocks/>
          </p:cNvSpPr>
          <p:nvPr/>
        </p:nvSpPr>
        <p:spPr>
          <a:xfrm>
            <a:off x="623888" y="1709738"/>
            <a:ext cx="7886700" cy="2852737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 dirty="0"/>
              <a:t>Fundamentação Teórica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AE520E63-3D4E-4CDB-882F-14395CA0E07A}"/>
              </a:ext>
            </a:extLst>
          </p:cNvPr>
          <p:cNvSpPr/>
          <p:nvPr/>
        </p:nvSpPr>
        <p:spPr>
          <a:xfrm>
            <a:off x="1" y="0"/>
            <a:ext cx="9144000" cy="786213"/>
          </a:xfrm>
          <a:prstGeom prst="rect">
            <a:avLst/>
          </a:prstGeom>
          <a:solidFill>
            <a:srgbClr val="AF09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575581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 descr="Fachada do Instituto Nacional de Educação de Surdos - INES, Rio de Janeiro,  setembro de 1959. Arquivo Nacional. Fundo Correio … | Rio de janeiro, Rio,  Fotos antigas">
            <a:extLst>
              <a:ext uri="{FF2B5EF4-FFF2-40B4-BE49-F238E27FC236}">
                <a16:creationId xmlns:a16="http://schemas.microsoft.com/office/drawing/2014/main" id="{4597BDDD-A187-48A8-8225-FB5BD4D9F1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181" y="1699971"/>
            <a:ext cx="3166694" cy="285160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Pedro II do Brasil – Wikipédia, a enciclopédia livre">
            <a:extLst>
              <a:ext uri="{FF2B5EF4-FFF2-40B4-BE49-F238E27FC236}">
                <a16:creationId xmlns:a16="http://schemas.microsoft.com/office/drawing/2014/main" id="{E1C17066-8E13-4BB0-A481-7A0A6792BA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6094" y="1699971"/>
            <a:ext cx="1115627" cy="119601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istória do surdo | meusite">
            <a:extLst>
              <a:ext uri="{FF2B5EF4-FFF2-40B4-BE49-F238E27FC236}">
                <a16:creationId xmlns:a16="http://schemas.microsoft.com/office/drawing/2014/main" id="{4E382337-381F-427E-9E97-C5AB8BA3FA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4609" y="3429000"/>
            <a:ext cx="1117112" cy="112258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27B909DF-432A-4BB4-8825-963FCABA7745}"/>
              </a:ext>
            </a:extLst>
          </p:cNvPr>
          <p:cNvSpPr txBox="1"/>
          <p:nvPr/>
        </p:nvSpPr>
        <p:spPr>
          <a:xfrm>
            <a:off x="3621303" y="2875002"/>
            <a:ext cx="14396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Dom Pedro II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425DB5E5-06BD-48D8-97AA-2C4D22C4822D}"/>
              </a:ext>
            </a:extLst>
          </p:cNvPr>
          <p:cNvSpPr txBox="1"/>
          <p:nvPr/>
        </p:nvSpPr>
        <p:spPr>
          <a:xfrm>
            <a:off x="3666539" y="4551580"/>
            <a:ext cx="1291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Ernest Huet</a:t>
            </a:r>
          </a:p>
        </p:txBody>
      </p:sp>
      <p:pic>
        <p:nvPicPr>
          <p:cNvPr id="9" name="Picture 4" descr="Signs of Diplomacy - International Day of Sign Languages - United States  Department of State">
            <a:extLst>
              <a:ext uri="{FF2B5EF4-FFF2-40B4-BE49-F238E27FC236}">
                <a16:creationId xmlns:a16="http://schemas.microsoft.com/office/drawing/2014/main" id="{62E89045-86BF-488C-A394-A98FE39FA8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1839" y="1699971"/>
            <a:ext cx="3803984" cy="285160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ADFF794C-06A2-48FC-A1C5-CF792BC52B4B}"/>
              </a:ext>
            </a:extLst>
          </p:cNvPr>
          <p:cNvSpPr txBox="1"/>
          <p:nvPr/>
        </p:nvSpPr>
        <p:spPr>
          <a:xfrm>
            <a:off x="5987270" y="4551580"/>
            <a:ext cx="2033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Congresso de Milão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30145711-795C-420E-8744-8C08E51DC9FC}"/>
              </a:ext>
            </a:extLst>
          </p:cNvPr>
          <p:cNvSpPr txBox="1"/>
          <p:nvPr/>
        </p:nvSpPr>
        <p:spPr>
          <a:xfrm>
            <a:off x="250617" y="4551580"/>
            <a:ext cx="33298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Instituto Imperial de Surdo-Mudo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3225A8E6-AEB4-466A-AB24-B0C51E44A289}"/>
              </a:ext>
            </a:extLst>
          </p:cNvPr>
          <p:cNvSpPr/>
          <p:nvPr/>
        </p:nvSpPr>
        <p:spPr>
          <a:xfrm>
            <a:off x="1" y="0"/>
            <a:ext cx="9144000" cy="786213"/>
          </a:xfrm>
          <a:prstGeom prst="rect">
            <a:avLst/>
          </a:prstGeom>
          <a:solidFill>
            <a:srgbClr val="AF09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Título 1">
            <a:extLst>
              <a:ext uri="{FF2B5EF4-FFF2-40B4-BE49-F238E27FC236}">
                <a16:creationId xmlns:a16="http://schemas.microsoft.com/office/drawing/2014/main" id="{418705CC-3362-4646-8BE7-B5D4DF8A7ED7}"/>
              </a:ext>
            </a:extLst>
          </p:cNvPr>
          <p:cNvSpPr txBox="1">
            <a:spLocks/>
          </p:cNvSpPr>
          <p:nvPr/>
        </p:nvSpPr>
        <p:spPr>
          <a:xfrm>
            <a:off x="628650" y="0"/>
            <a:ext cx="7886700" cy="786213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b="1" dirty="0">
                <a:solidFill>
                  <a:schemeClr val="bg1"/>
                </a:solidFill>
              </a:rPr>
              <a:t>Fundamentação Teórica</a:t>
            </a:r>
          </a:p>
        </p:txBody>
      </p:sp>
    </p:spTree>
    <p:extLst>
      <p:ext uri="{BB962C8B-B14F-4D97-AF65-F5344CB8AC3E}">
        <p14:creationId xmlns:p14="http://schemas.microsoft.com/office/powerpoint/2010/main" val="2251499363"/>
      </p:ext>
    </p:extLst>
  </p:cSld>
  <p:clrMapOvr>
    <a:masterClrMapping/>
  </p:clrMapOvr>
</p:sld>
</file>

<file path=ppt/theme/theme1.xml><?xml version="1.0" encoding="utf-8"?>
<a:theme xmlns:a="http://schemas.openxmlformats.org/drawingml/2006/main" name="Personalizar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603</TotalTime>
  <Words>624</Words>
  <Application>Microsoft Office PowerPoint</Application>
  <PresentationFormat>Apresentação na tela (4:3)</PresentationFormat>
  <Paragraphs>75</Paragraphs>
  <Slides>21</Slides>
  <Notes>0</Notes>
  <HiddenSlides>1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21</vt:i4>
      </vt:variant>
    </vt:vector>
  </HeadingPairs>
  <TitlesOfParts>
    <vt:vector size="26" baseType="lpstr">
      <vt:lpstr>Arial</vt:lpstr>
      <vt:lpstr>Calibri</vt:lpstr>
      <vt:lpstr>Calibri Light</vt:lpstr>
      <vt:lpstr>Times New Roman</vt:lpstr>
      <vt:lpstr>Personalizar design</vt:lpstr>
      <vt:lpstr>ESTRUTURAÇÃO DE UMA BASE DE DADOS VOLTADA AO TREINAMENTOS DE MODELOS DE RECONHECIMENTO DE SINAIS DE LIBRAS 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Etapas</vt:lpstr>
      <vt:lpstr>Apresentação do PowerPoint</vt:lpstr>
      <vt:lpstr>Obrigado pela atenção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Karina Joana Batista Cavalieri</dc:creator>
  <cp:lastModifiedBy>CARLOS HUBERT</cp:lastModifiedBy>
  <cp:revision>32</cp:revision>
  <dcterms:created xsi:type="dcterms:W3CDTF">2019-04-23T18:42:48Z</dcterms:created>
  <dcterms:modified xsi:type="dcterms:W3CDTF">2021-11-07T18:14:25Z</dcterms:modified>
</cp:coreProperties>
</file>